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57" r:id="rId4"/>
    <p:sldId id="262" r:id="rId5"/>
    <p:sldId id="263" r:id="rId6"/>
    <p:sldId id="258" r:id="rId7"/>
    <p:sldId id="260" r:id="rId8"/>
    <p:sldId id="266" r:id="rId9"/>
    <p:sldId id="261" r:id="rId10"/>
    <p:sldId id="264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749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8549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3650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9305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985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32876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751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5699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3450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993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7109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2BC214-3D81-4084-8D49-75DEB4BC1EEC}" type="datetimeFigureOut">
              <a:rPr lang="en-CA" smtClean="0"/>
              <a:t>2024-02-11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F6D19-D312-495D-AE14-C4947835B9D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6325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 descr="Concept View To Office Building And Sky">
            <a:extLst>
              <a:ext uri="{FF2B5EF4-FFF2-40B4-BE49-F238E27FC236}">
                <a16:creationId xmlns:a16="http://schemas.microsoft.com/office/drawing/2014/main" id="{EEFE9BFF-8745-5933-93ED-9E8F326738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24786" b="-1"/>
          <a:stretch/>
        </p:blipFill>
        <p:spPr>
          <a:xfrm>
            <a:off x="-2285" y="10"/>
            <a:ext cx="9143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2FA8BF-8982-8B5C-AA15-F860855A6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325550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6600" dirty="0">
                <a:solidFill>
                  <a:srgbClr val="FFFFFF"/>
                </a:solidFill>
              </a:rPr>
              <a:t>The Tower of Babel &amp; Line of Shem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8E8432-CB84-ABFF-A53B-6294261DE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5038" y="4072043"/>
            <a:ext cx="75438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3600" dirty="0">
                <a:solidFill>
                  <a:srgbClr val="FFFFFF"/>
                </a:solidFill>
              </a:rPr>
              <a:t>Genesis</a:t>
            </a:r>
            <a:r>
              <a:rPr lang="en-CA" dirty="0">
                <a:solidFill>
                  <a:srgbClr val="FFFFFF"/>
                </a:solidFill>
              </a:rPr>
              <a:t> 11</a:t>
            </a:r>
          </a:p>
        </p:txBody>
      </p:sp>
    </p:spTree>
    <p:extLst>
      <p:ext uri="{BB962C8B-B14F-4D97-AF65-F5344CB8AC3E}">
        <p14:creationId xmlns:p14="http://schemas.microsoft.com/office/powerpoint/2010/main" val="97149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78D92-73BD-04A7-CE4F-6A19EC6CD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FBC8F1-CDCA-462C-D490-2AF28F6EC4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098" name="Picture 2" descr="Table of Nations">
            <a:extLst>
              <a:ext uri="{FF2B5EF4-FFF2-40B4-BE49-F238E27FC236}">
                <a16:creationId xmlns:a16="http://schemas.microsoft.com/office/drawing/2014/main" id="{66AB84EE-D7F4-FEE3-C806-2C1BA06C7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07" y="-417933"/>
            <a:ext cx="8221825" cy="81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6962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Shem, Ham &amp; Japheth | Genesis bible study, Bible mapping, Bible history">
            <a:extLst>
              <a:ext uri="{FF2B5EF4-FFF2-40B4-BE49-F238E27FC236}">
                <a16:creationId xmlns:a16="http://schemas.microsoft.com/office/drawing/2014/main" id="{5225EB6D-0F8D-5369-AE56-68E3F2FD59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0" r="812" b="2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915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A8C98-1613-EE42-EB76-5DD751716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BDFAC-4D5E-2B8C-B01E-026D80B027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 descr="The CN Tower, once the world's tallest, soon won't even make the top 10 |  National Post">
            <a:extLst>
              <a:ext uri="{FF2B5EF4-FFF2-40B4-BE49-F238E27FC236}">
                <a16:creationId xmlns:a16="http://schemas.microsoft.com/office/drawing/2014/main" id="{812B4B4D-78E1-6965-D3A3-E16E8BB4A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0"/>
            <a:ext cx="75771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40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ncient Near East - Enter the Bible">
            <a:extLst>
              <a:ext uri="{FF2B5EF4-FFF2-40B4-BE49-F238E27FC236}">
                <a16:creationId xmlns:a16="http://schemas.microsoft.com/office/drawing/2014/main" id="{5412F832-83F0-57F3-C94E-B3B2A09BC5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" b="-1"/>
          <a:stretch/>
        </p:blipFill>
        <p:spPr bwMode="auto">
          <a:xfrm>
            <a:off x="20" y="1282"/>
            <a:ext cx="9143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582 Ark Silhouette Images, Stock Photos, 3D objects, &amp; Vectors |  Shutterstock">
            <a:extLst>
              <a:ext uri="{FF2B5EF4-FFF2-40B4-BE49-F238E27FC236}">
                <a16:creationId xmlns:a16="http://schemas.microsoft.com/office/drawing/2014/main" id="{79ACD467-0D46-4217-A868-51DB89010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000" y1="38333" x2="47000" y2="38333"/>
                        <a14:foregroundMark x1="54000" y1="37333" x2="54000" y2="37333"/>
                        <a14:foregroundMark x1="60500" y1="39167" x2="60500" y2="39167"/>
                        <a14:foregroundMark x1="67333" y1="41000" x2="67333" y2="41000"/>
                        <a14:foregroundMark x1="72333" y1="41667" x2="72333" y2="41667"/>
                        <a14:foregroundMark x1="70000" y1="47167" x2="70000" y2="47167"/>
                        <a14:foregroundMark x1="52167" y1="41667" x2="52167" y2="41667"/>
                        <a14:foregroundMark x1="50667" y1="44500" x2="50667" y2="44500"/>
                        <a14:foregroundMark x1="50833" y1="47000" x2="50833" y2="47000"/>
                        <a14:foregroundMark x1="50333" y1="54833" x2="50333" y2="54833"/>
                        <a14:foregroundMark x1="49833" y1="59000" x2="49833" y2="59000"/>
                        <a14:foregroundMark x1="49833" y1="63333" x2="49833" y2="63333"/>
                        <a14:foregroundMark x1="50000" y1="66667" x2="50000" y2="66667"/>
                        <a14:foregroundMark x1="30167" y1="62500" x2="30167" y2="6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3" t="30653" r="17184" b="30653"/>
          <a:stretch/>
        </p:blipFill>
        <p:spPr bwMode="auto">
          <a:xfrm>
            <a:off x="5542384" y="0"/>
            <a:ext cx="914400" cy="5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or: Curved 4">
            <a:extLst>
              <a:ext uri="{FF2B5EF4-FFF2-40B4-BE49-F238E27FC236}">
                <a16:creationId xmlns:a16="http://schemas.microsoft.com/office/drawing/2014/main" id="{6BAFB607-05FE-A818-072D-469E7124BAF2}"/>
              </a:ext>
            </a:extLst>
          </p:cNvPr>
          <p:cNvCxnSpPr/>
          <p:nvPr/>
        </p:nvCxnSpPr>
        <p:spPr>
          <a:xfrm rot="16200000" flipH="1">
            <a:off x="4711959" y="1595535"/>
            <a:ext cx="3433666" cy="1772816"/>
          </a:xfrm>
          <a:prstGeom prst="curvedConnector3">
            <a:avLst>
              <a:gd name="adj1" fmla="val 7146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29F8A925-FEA4-FF3B-D4E4-74702DBE3E02}"/>
              </a:ext>
            </a:extLst>
          </p:cNvPr>
          <p:cNvCxnSpPr>
            <a:cxnSpLocks/>
          </p:cNvCxnSpPr>
          <p:nvPr/>
        </p:nvCxnSpPr>
        <p:spPr>
          <a:xfrm rot="16200000" flipH="1">
            <a:off x="5467737" y="1660849"/>
            <a:ext cx="3135088" cy="1343609"/>
          </a:xfrm>
          <a:prstGeom prst="curvedConnector3">
            <a:avLst>
              <a:gd name="adj1" fmla="val 17559"/>
            </a:avLst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75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7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8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Euphrates River | Definition, Location, Length, Map, &amp; Facts | Britannica">
            <a:extLst>
              <a:ext uri="{FF2B5EF4-FFF2-40B4-BE49-F238E27FC236}">
                <a16:creationId xmlns:a16="http://schemas.microsoft.com/office/drawing/2014/main" id="{FCB201F6-63BB-0663-885B-21CE13EBB6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r="12375"/>
          <a:stretch/>
        </p:blipFill>
        <p:spPr bwMode="auto">
          <a:xfrm>
            <a:off x="5536239" y="10"/>
            <a:ext cx="3607761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Where in the World Is the Tower of Babel? | Answers Research Journal">
            <a:extLst>
              <a:ext uri="{FF2B5EF4-FFF2-40B4-BE49-F238E27FC236}">
                <a16:creationId xmlns:a16="http://schemas.microsoft.com/office/drawing/2014/main" id="{85C437FC-624B-F058-8675-7241EF43A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" r="20907" b="-2"/>
          <a:stretch/>
        </p:blipFill>
        <p:spPr bwMode="auto">
          <a:xfrm>
            <a:off x="2352291" y="10"/>
            <a:ext cx="3734478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ter Politics in the Tigris-Euphrates Basin">
            <a:extLst>
              <a:ext uri="{FF2B5EF4-FFF2-40B4-BE49-F238E27FC236}">
                <a16:creationId xmlns:a16="http://schemas.microsoft.com/office/drawing/2014/main" id="{DB03573F-BE18-645E-52E2-09AEF03A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13" r="-1" b="-1"/>
          <a:stretch/>
        </p:blipFill>
        <p:spPr bwMode="auto">
          <a:xfrm>
            <a:off x="2392071" y="3456432"/>
            <a:ext cx="369410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3085" name="Freeform: Shape 308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9361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87" name="Freeform: Shape 308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952502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89BCC2-171D-2FD4-E9AA-A1650CA60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42" y="685800"/>
            <a:ext cx="2105406" cy="1325563"/>
          </a:xfrm>
        </p:spPr>
        <p:txBody>
          <a:bodyPr>
            <a:normAutofit/>
          </a:bodyPr>
          <a:lstStyle/>
          <a:p>
            <a:r>
              <a:rPr lang="en-CA" sz="3600" dirty="0"/>
              <a:t>Southern </a:t>
            </a:r>
            <a:br>
              <a:rPr lang="en-CA" sz="3600" dirty="0"/>
            </a:br>
            <a:r>
              <a:rPr lang="en-CA" sz="3600" dirty="0"/>
              <a:t>Iraq</a:t>
            </a:r>
          </a:p>
        </p:txBody>
      </p:sp>
      <p:sp>
        <p:nvSpPr>
          <p:cNvPr id="3089" name="Rectangle 308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91" name="Rectangle 309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089941"/>
            <a:ext cx="21259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00908-0A4A-7C99-6ACE-577E4E3132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042" y="2258568"/>
            <a:ext cx="2105406" cy="392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/>
              <a:t>“Shinar”</a:t>
            </a:r>
          </a:p>
        </p:txBody>
      </p:sp>
    </p:spTree>
    <p:extLst>
      <p:ext uri="{BB962C8B-B14F-4D97-AF65-F5344CB8AC3E}">
        <p14:creationId xmlns:p14="http://schemas.microsoft.com/office/powerpoint/2010/main" val="3359082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8F4F4-FF15-7FB4-CE53-0507B4EE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80740B-99FE-99F7-FA93-F8AD53453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1078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A753F-B91A-5F69-2F3E-79C646C2F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5011" y="4545355"/>
            <a:ext cx="4502985" cy="1325563"/>
          </a:xfrm>
        </p:spPr>
        <p:txBody>
          <a:bodyPr anchor="b">
            <a:normAutofit/>
          </a:bodyPr>
          <a:lstStyle/>
          <a:p>
            <a:r>
              <a:rPr lang="en-CA" sz="8000" dirty="0"/>
              <a:t>Ziggurats </a:t>
            </a:r>
          </a:p>
        </p:txBody>
      </p:sp>
      <p:pic>
        <p:nvPicPr>
          <p:cNvPr id="2052" name="Picture 4" descr="Ziggurat of Ur - Feedback - Works in Progress - Blender Artists Community">
            <a:extLst>
              <a:ext uri="{FF2B5EF4-FFF2-40B4-BE49-F238E27FC236}">
                <a16:creationId xmlns:a16="http://schemas.microsoft.com/office/drawing/2014/main" id="{CD9B3694-AD71-E79A-099E-B8AC431742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5" r="26777" b="2"/>
          <a:stretch/>
        </p:blipFill>
        <p:spPr bwMode="auto">
          <a:xfrm>
            <a:off x="3305133" y="3"/>
            <a:ext cx="3075966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ower of Babel Ziggurat Model - Etsy Canada">
            <a:extLst>
              <a:ext uri="{FF2B5EF4-FFF2-40B4-BE49-F238E27FC236}">
                <a16:creationId xmlns:a16="http://schemas.microsoft.com/office/drawing/2014/main" id="{81E698FA-5D9D-FABD-1520-4A006FA69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91" r="29242" b="1"/>
          <a:stretch/>
        </p:blipFill>
        <p:spPr bwMode="auto">
          <a:xfrm>
            <a:off x="20" y="277472"/>
            <a:ext cx="3414533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he Tower of Babel">
            <a:extLst>
              <a:ext uri="{FF2B5EF4-FFF2-40B4-BE49-F238E27FC236}">
                <a16:creationId xmlns:a16="http://schemas.microsoft.com/office/drawing/2014/main" id="{29C3B3AD-B984-2DB1-CA54-DB4830EC2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96" r="8141" b="-4"/>
          <a:stretch/>
        </p:blipFill>
        <p:spPr bwMode="auto">
          <a:xfrm>
            <a:off x="6489805" y="-2"/>
            <a:ext cx="2654195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430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55CEF-469C-694E-983A-6C6000DD6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C355C7-6A3F-F0A9-0B77-0F62D0F846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52B2A3-0754-C855-6A96-3337DFD31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8744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hichen Itza | The ziggurat at Chichen Itza, Mexico. It's ab… | Flickr">
            <a:extLst>
              <a:ext uri="{FF2B5EF4-FFF2-40B4-BE49-F238E27FC236}">
                <a16:creationId xmlns:a16="http://schemas.microsoft.com/office/drawing/2014/main" id="{F59CD63C-119F-2CE4-1043-8CCC6776F6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1" r="20943"/>
          <a:stretch/>
        </p:blipFill>
        <p:spPr bwMode="auto">
          <a:xfrm>
            <a:off x="-4" y="10"/>
            <a:ext cx="573205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4447" y="3986129"/>
            <a:ext cx="4716196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8031D3-3C9F-FB5E-8B69-B1D82346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152624"/>
            <a:ext cx="1584198" cy="1920240"/>
          </a:xfrm>
        </p:spPr>
        <p:txBody>
          <a:bodyPr>
            <a:normAutofit/>
          </a:bodyPr>
          <a:lstStyle/>
          <a:p>
            <a:r>
              <a:rPr lang="en-CA" sz="2800" dirty="0"/>
              <a:t>Ziggurats</a:t>
            </a:r>
            <a:endParaRPr lang="en-CA" sz="2100" dirty="0"/>
          </a:p>
        </p:txBody>
      </p:sp>
      <p:pic>
        <p:nvPicPr>
          <p:cNvPr id="3074" name="Picture 2" descr="Ziggurat of Ur (article) | Ancient Near East | Khan Academy">
            <a:extLst>
              <a:ext uri="{FF2B5EF4-FFF2-40B4-BE49-F238E27FC236}">
                <a16:creationId xmlns:a16="http://schemas.microsoft.com/office/drawing/2014/main" id="{EF698F77-E464-7F12-6258-88EF8074B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6" r="18079" b="4"/>
          <a:stretch/>
        </p:blipFill>
        <p:spPr bwMode="auto">
          <a:xfrm>
            <a:off x="5857090" y="1"/>
            <a:ext cx="3286910" cy="334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3082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401" y="47845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85" name="Rectangle 3084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12880" y="5105887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77B68-791E-0B71-E6D2-D53A0F3F4C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3744" y="4151376"/>
            <a:ext cx="2489454" cy="1920240"/>
          </a:xfrm>
        </p:spPr>
        <p:txBody>
          <a:bodyPr anchor="ctr">
            <a:normAutofit/>
          </a:bodyPr>
          <a:lstStyle/>
          <a:p>
            <a:r>
              <a:rPr lang="en-CA" sz="1800" dirty="0"/>
              <a:t>Mexico</a:t>
            </a:r>
          </a:p>
          <a:p>
            <a:r>
              <a:rPr lang="en-CA" sz="1800" dirty="0"/>
              <a:t>Iraq</a:t>
            </a:r>
          </a:p>
          <a:p>
            <a:r>
              <a:rPr lang="en-CA" sz="1800" dirty="0"/>
              <a:t>Cambodia</a:t>
            </a:r>
          </a:p>
        </p:txBody>
      </p:sp>
      <p:pic>
        <p:nvPicPr>
          <p:cNvPr id="2052" name="Picture 4" descr="Koh Ker Temple Complex - Angkor Temple Guide">
            <a:extLst>
              <a:ext uri="{FF2B5EF4-FFF2-40B4-BE49-F238E27FC236}">
                <a16:creationId xmlns:a16="http://schemas.microsoft.com/office/drawing/2014/main" id="{BCD4BA31-ACF7-3512-D3EB-42EA37F30F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7" r="16022" b="3"/>
          <a:stretch/>
        </p:blipFill>
        <p:spPr bwMode="auto">
          <a:xfrm>
            <a:off x="5857096" y="3512354"/>
            <a:ext cx="3286909" cy="334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383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6F227-3FF3-A43E-4078-B5DCB56D5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743E57-BEC3-5784-AF87-3DE7DB531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50" name="Picture 2" descr="Language Families &amp; Dialects - Unit 4: Culture">
            <a:extLst>
              <a:ext uri="{FF2B5EF4-FFF2-40B4-BE49-F238E27FC236}">
                <a16:creationId xmlns:a16="http://schemas.microsoft.com/office/drawing/2014/main" id="{2F6E4FA5-EBA8-ABFE-D1B5-703F5DBFB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129" y="365126"/>
            <a:ext cx="11024215" cy="815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6999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218</TotalTime>
  <Words>21</Words>
  <Application>Microsoft Office PowerPoint</Application>
  <PresentationFormat>On-screen Show (4:3)</PresentationFormat>
  <Paragraphs>9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The Tower of Babel &amp; Line of Shem</vt:lpstr>
      <vt:lpstr>PowerPoint Presentation</vt:lpstr>
      <vt:lpstr>PowerPoint Presentation</vt:lpstr>
      <vt:lpstr>Southern  Iraq</vt:lpstr>
      <vt:lpstr>PowerPoint Presentation</vt:lpstr>
      <vt:lpstr>Ziggurats </vt:lpstr>
      <vt:lpstr>PowerPoint Presentation</vt:lpstr>
      <vt:lpstr>Ziggurats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Tower of Babel &amp; Line of Shem</dc:title>
  <dc:creator>Chris and Rebekah Crocker</dc:creator>
  <cp:lastModifiedBy>Chris and Rebekah Crocker</cp:lastModifiedBy>
  <cp:revision>4</cp:revision>
  <dcterms:created xsi:type="dcterms:W3CDTF">2024-02-08T19:21:33Z</dcterms:created>
  <dcterms:modified xsi:type="dcterms:W3CDTF">2024-02-11T19:19:09Z</dcterms:modified>
</cp:coreProperties>
</file>