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9" r:id="rId3"/>
    <p:sldId id="263" r:id="rId4"/>
    <p:sldId id="262" r:id="rId5"/>
    <p:sldId id="264" r:id="rId6"/>
    <p:sldId id="257" r:id="rId7"/>
    <p:sldId id="258" r:id="rId8"/>
    <p:sldId id="260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51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57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20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9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08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96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83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77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23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0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5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6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79" r:id="rId6"/>
    <p:sldLayoutId id="2147483775" r:id="rId7"/>
    <p:sldLayoutId id="2147483776" r:id="rId8"/>
    <p:sldLayoutId id="2147483777" r:id="rId9"/>
    <p:sldLayoutId id="2147483778" r:id="rId10"/>
    <p:sldLayoutId id="2147483780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ough stormy water in motion">
            <a:extLst>
              <a:ext uri="{FF2B5EF4-FFF2-40B4-BE49-F238E27FC236}">
                <a16:creationId xmlns:a16="http://schemas.microsoft.com/office/drawing/2014/main" id="{69250C72-A3D8-3ABC-478D-DFC89CCC5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793" r="-1" b="1191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BB18DE-BD91-F1EE-9682-A607F58AD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Noah &amp; the Ark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5F8C6-C6DB-1597-D67D-A8208355C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CA" sz="4400" dirty="0"/>
              <a:t>Genesis 6:9-22</a:t>
            </a:r>
          </a:p>
        </p:txBody>
      </p:sp>
      <p:sp>
        <p:nvSpPr>
          <p:cNvPr id="8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20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6676F-FDFB-8803-AA83-A15A42E5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dirty="0"/>
              <a:t>Noah, preacher of righteousness (2 Pet 2:5)</a:t>
            </a:r>
          </a:p>
        </p:txBody>
      </p:sp>
      <p:sp>
        <p:nvSpPr>
          <p:cNvPr id="410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91B961"/>
          </a:solidFill>
          <a:ln w="38100" cap="rnd">
            <a:solidFill>
              <a:srgbClr val="91B96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Noah, the Eighth Person – Linda's Bible Study">
            <a:extLst>
              <a:ext uri="{FF2B5EF4-FFF2-40B4-BE49-F238E27FC236}">
                <a16:creationId xmlns:a16="http://schemas.microsoft.com/office/drawing/2014/main" id="{EF2F360B-FBB1-634F-D4B5-AFA86F461B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50899"/>
            <a:ext cx="7214616" cy="432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18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1F91-A63E-0B3F-CA99-2D74171B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Pact and provision: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FED61-7531-14EA-4C29-03134C9EF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 descr="Pictures of baby moses in the basket - CHURCHGISTS.COM">
            <a:extLst>
              <a:ext uri="{FF2B5EF4-FFF2-40B4-BE49-F238E27FC236}">
                <a16:creationId xmlns:a16="http://schemas.microsoft.com/office/drawing/2014/main" id="{B9DCC823-A682-EB11-CE4F-DF5F9CA0D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30" y="2255328"/>
            <a:ext cx="3790569" cy="379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rk Encounter - Reaching just over 100 feet high at the top of the bow fin,  the Ark stands about as tall as a ten-story building. The view of this  massive structure">
            <a:extLst>
              <a:ext uri="{FF2B5EF4-FFF2-40B4-BE49-F238E27FC236}">
                <a16:creationId xmlns:a16="http://schemas.microsoft.com/office/drawing/2014/main" id="{C236165B-67D1-348B-C768-DAAD02428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55328"/>
            <a:ext cx="3790570" cy="37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6 Small Cross Wood Cross Palm Cross Prayer Cross Christian Gift Husband  Gift Religious Cross Baptism Cross - Etsy Canada">
            <a:extLst>
              <a:ext uri="{FF2B5EF4-FFF2-40B4-BE49-F238E27FC236}">
                <a16:creationId xmlns:a16="http://schemas.microsoft.com/office/drawing/2014/main" id="{29CAFA89-B868-6E9B-056E-872DFD9A9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t="11619" r="17028" b="8140"/>
          <a:stretch/>
        </p:blipFill>
        <p:spPr bwMode="auto">
          <a:xfrm>
            <a:off x="9096754" y="2255328"/>
            <a:ext cx="2476501" cy="38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92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F94D8C-3C47-82F4-032D-A24480718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544" y="1911096"/>
            <a:ext cx="8055864" cy="2076651"/>
          </a:xfrm>
        </p:spPr>
        <p:txBody>
          <a:bodyPr anchor="b">
            <a:normAutofit/>
          </a:bodyPr>
          <a:lstStyle/>
          <a:p>
            <a:pPr algn="ctr"/>
            <a:r>
              <a:rPr lang="en-CA" sz="8000">
                <a:solidFill>
                  <a:srgbClr val="FFFFFF"/>
                </a:solidFill>
              </a:rPr>
              <a:t>A righteous man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6F2E10-29E5-4A54-91DD-D96E21010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7832" y="4353507"/>
            <a:ext cx="5733288" cy="932688"/>
          </a:xfrm>
        </p:spPr>
        <p:txBody>
          <a:bodyPr>
            <a:normAutofit/>
          </a:bodyPr>
          <a:lstStyle/>
          <a:p>
            <a:pPr algn="ctr"/>
            <a:r>
              <a:rPr lang="en-CA" sz="3200">
                <a:solidFill>
                  <a:srgbClr val="FFFFFF"/>
                </a:solidFill>
              </a:rPr>
              <a:t>vv. 9-10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6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BBE4-7FF2-2710-B65B-B49B01AD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7200" dirty="0"/>
              <a:t>Noah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26500-D321-7AFF-2BC7-F2994B574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Righteous (just)</a:t>
            </a:r>
          </a:p>
          <a:p>
            <a:r>
              <a:rPr lang="en-CA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Blameless (complete)</a:t>
            </a:r>
          </a:p>
          <a:p>
            <a:r>
              <a:rPr lang="en-CA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Walked (fellowship) </a:t>
            </a:r>
            <a:endParaRPr lang="en-CA" sz="7200" dirty="0"/>
          </a:p>
        </p:txBody>
      </p:sp>
    </p:spTree>
    <p:extLst>
      <p:ext uri="{BB962C8B-B14F-4D97-AF65-F5344CB8AC3E}">
        <p14:creationId xmlns:p14="http://schemas.microsoft.com/office/powerpoint/2010/main" val="2016509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196A4-CA35-AB9D-D1B1-667DFF6F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 fontScale="90000"/>
          </a:bodyPr>
          <a:lstStyle/>
          <a:p>
            <a:r>
              <a:rPr lang="en-CA" sz="4800" dirty="0"/>
              <a:t>The Earth’s Corruption (v.v.11-12)</a:t>
            </a:r>
          </a:p>
        </p:txBody>
      </p:sp>
      <p:pic>
        <p:nvPicPr>
          <p:cNvPr id="4100" name="Picture 4" descr="Are Humans Inherently Violent? What an Ancient Battle Site Tells Us |  Discover Magazine">
            <a:extLst>
              <a:ext uri="{FF2B5EF4-FFF2-40B4-BE49-F238E27FC236}">
                <a16:creationId xmlns:a16="http://schemas.microsoft.com/office/drawing/2014/main" id="{7808A064-E81F-1197-5D03-37C057F8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0" b="-2"/>
          <a:stretch/>
        </p:blipFill>
        <p:spPr bwMode="auto">
          <a:xfrm>
            <a:off x="5" y="10"/>
            <a:ext cx="600537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cceptable Sacrifice: Cain and Abel – Beholding the Glory of the Lord">
            <a:extLst>
              <a:ext uri="{FF2B5EF4-FFF2-40B4-BE49-F238E27FC236}">
                <a16:creationId xmlns:a16="http://schemas.microsoft.com/office/drawing/2014/main" id="{C5330767-3459-6CC6-1801-1B266ACFC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r="14241" b="1"/>
          <a:stretch/>
        </p:blipFill>
        <p:spPr bwMode="auto">
          <a:xfrm>
            <a:off x="6185045" y="10"/>
            <a:ext cx="6006950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915D54"/>
          </a:solidFill>
          <a:ln w="34925">
            <a:solidFill>
              <a:srgbClr val="915D5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3CD87-1CB2-7388-6457-46E4E522B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2856"/>
            <a:ext cx="6903721" cy="1600200"/>
          </a:xfrm>
        </p:spPr>
        <p:txBody>
          <a:bodyPr anchor="ctr">
            <a:normAutofit/>
          </a:bodyPr>
          <a:lstStyle/>
          <a:p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r>
              <a:rPr lang="en-C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are good, we do good, God accepts us and all go to heaven.</a:t>
            </a:r>
          </a:p>
          <a:p>
            <a:r>
              <a:rPr lang="en-CA" sz="2000" dirty="0">
                <a:latin typeface="Times New Roman" panose="02020603050405020304" pitchFamily="18" charset="0"/>
              </a:rPr>
              <a:t>We are sinners, we sin, God rejects us, we all go to hell.</a:t>
            </a:r>
          </a:p>
          <a:p>
            <a:r>
              <a:rPr lang="en-CA" sz="2000" dirty="0">
                <a:latin typeface="Times New Roman" panose="02020603050405020304" pitchFamily="18" charset="0"/>
              </a:rPr>
              <a:t>Pronouncement (vv. 13 &amp; 17)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749393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8E937-3ED5-40B9-495E-F32E3BC19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3577456"/>
            <a:ext cx="1090964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000" dirty="0"/>
              <a:t>How did </a:t>
            </a:r>
            <a:r>
              <a:rPr lang="en-US" sz="10000" dirty="0" err="1"/>
              <a:t>noah</a:t>
            </a:r>
            <a:r>
              <a:rPr lang="en-US" sz="10000" dirty="0"/>
              <a:t> escape?</a:t>
            </a:r>
          </a:p>
        </p:txBody>
      </p:sp>
      <p:pic>
        <p:nvPicPr>
          <p:cNvPr id="24" name="Graphic 23" descr="Help">
            <a:extLst>
              <a:ext uri="{FF2B5EF4-FFF2-40B4-BE49-F238E27FC236}">
                <a16:creationId xmlns:a16="http://schemas.microsoft.com/office/drawing/2014/main" id="{0639B4BC-14C5-A1CF-35D3-442BF01A5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9265" y="591670"/>
            <a:ext cx="2688873" cy="2688873"/>
          </a:xfrm>
          <a:prstGeom prst="rect">
            <a:avLst/>
          </a:prstGeom>
        </p:spPr>
      </p:pic>
      <p:sp>
        <p:nvSpPr>
          <p:cNvPr id="25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ate Placeholder 26">
            <a:extLst>
              <a:ext uri="{FF2B5EF4-FFF2-40B4-BE49-F238E27FC236}">
                <a16:creationId xmlns:a16="http://schemas.microsoft.com/office/drawing/2014/main" id="{F28B82B1-E269-4325-A665-6CFE5DEE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Footer Placeholder 27">
            <a:extLst>
              <a:ext uri="{FF2B5EF4-FFF2-40B4-BE49-F238E27FC236}">
                <a16:creationId xmlns:a16="http://schemas.microsoft.com/office/drawing/2014/main" id="{7C700527-76FD-4DF4-A597-6F5E089C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Slide Number Placeholder 28">
            <a:extLst>
              <a:ext uri="{FF2B5EF4-FFF2-40B4-BE49-F238E27FC236}">
                <a16:creationId xmlns:a16="http://schemas.microsoft.com/office/drawing/2014/main" id="{B5EA49A9-01EB-4D60-A392-7DC9B625D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48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5FBC1-FECE-A91C-DE0C-32F01E27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/>
              <a:t>Local or Global?</a:t>
            </a:r>
          </a:p>
        </p:txBody>
      </p:sp>
      <p:sp>
        <p:nvSpPr>
          <p:cNvPr id="1054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2E91A0"/>
          </a:solidFill>
          <a:ln w="38100" cap="rnd">
            <a:solidFill>
              <a:srgbClr val="2E91A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ARCHIVED - Environment and Climate Change Canada - Weather and Meteorology  - Archives - Feature Articles - Hurricane Hazel Recovery - Evaluation of  Organizational Response to Hazel">
            <a:extLst>
              <a:ext uri="{FF2B5EF4-FFF2-40B4-BE49-F238E27FC236}">
                <a16:creationId xmlns:a16="http://schemas.microsoft.com/office/drawing/2014/main" id="{A2E31B81-FBDA-377A-8DD6-1F4365EB3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337269"/>
            <a:ext cx="5075366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Flood | Answers in Genesis">
            <a:extLst>
              <a:ext uri="{FF2B5EF4-FFF2-40B4-BE49-F238E27FC236}">
                <a16:creationId xmlns:a16="http://schemas.microsoft.com/office/drawing/2014/main" id="{C55EA982-2D71-64D2-8602-FB1FD58B0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5973" y="2794431"/>
            <a:ext cx="5873050" cy="330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9A97-ECA7-B93F-25A7-0C0240F2FDF5}"/>
              </a:ext>
            </a:extLst>
          </p:cNvPr>
          <p:cNvSpPr>
            <a:spLocks/>
          </p:cNvSpPr>
          <p:nvPr/>
        </p:nvSpPr>
        <p:spPr>
          <a:xfrm>
            <a:off x="6172200" y="1929384"/>
            <a:ext cx="5181600" cy="425196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AD2823-6488-199B-E772-5D061D5B56F3}"/>
              </a:ext>
            </a:extLst>
          </p:cNvPr>
          <p:cNvSpPr>
            <a:spLocks/>
          </p:cNvSpPr>
          <p:nvPr/>
        </p:nvSpPr>
        <p:spPr>
          <a:xfrm>
            <a:off x="838200" y="1929384"/>
            <a:ext cx="5181600" cy="425196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0629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B631-A861-76A1-F829-7877FD26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Could Noah really have built a ship that big?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8D4DD-A72C-F9CB-B1D2-A573F4A5F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Thinking Outside the Box: Size and Shape of the Ark | Answers in Genesis">
            <a:extLst>
              <a:ext uri="{FF2B5EF4-FFF2-40B4-BE49-F238E27FC236}">
                <a16:creationId xmlns:a16="http://schemas.microsoft.com/office/drawing/2014/main" id="{791DF614-87FB-DD9A-7326-2FBE6532C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3" y="2015108"/>
            <a:ext cx="11617374" cy="425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82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1D20E-71CB-9DB5-5911-A8271C9C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95528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/>
              <a:t>Could Noah really have built a ship that big?</a:t>
            </a:r>
          </a:p>
        </p:txBody>
      </p:sp>
      <p:pic>
        <p:nvPicPr>
          <p:cNvPr id="3" name="Picture 2" descr="Who helped Noah build the Ark? - Christian Faith Guide">
            <a:extLst>
              <a:ext uri="{FF2B5EF4-FFF2-40B4-BE49-F238E27FC236}">
                <a16:creationId xmlns:a16="http://schemas.microsoft.com/office/drawing/2014/main" id="{BCB981D6-C661-6DA9-CEDF-0B30F768E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r="15054" b="-5"/>
          <a:stretch/>
        </p:blipFill>
        <p:spPr bwMode="auto">
          <a:xfrm>
            <a:off x="20" y="2665139"/>
            <a:ext cx="6005355" cy="4192863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Ancient World's 7 Wonders">
            <a:extLst>
              <a:ext uri="{FF2B5EF4-FFF2-40B4-BE49-F238E27FC236}">
                <a16:creationId xmlns:a16="http://schemas.microsoft.com/office/drawing/2014/main" id="{6D046B0A-C551-1105-1108-E9582287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631145"/>
            <a:ext cx="6391275" cy="4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37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CFFAC-FC27-2F0F-F43D-32997E9B9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2" r="-1" b="-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65403-AED7-8D41-6D9A-C4813E23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How Could all the animals fit?</a:t>
            </a:r>
          </a:p>
        </p:txBody>
      </p:sp>
      <p:sp>
        <p:nvSpPr>
          <p:cNvPr id="4" name="AutoShape 2" descr="Could Noah's Ark Float? In Theory, Yes | Science| Smithsonian Magazine">
            <a:extLst>
              <a:ext uri="{FF2B5EF4-FFF2-40B4-BE49-F238E27FC236}">
                <a16:creationId xmlns:a16="http://schemas.microsoft.com/office/drawing/2014/main" id="{A4A9E97F-5971-4E81-7AB7-A441E65F0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Could Noah's Ark Float? In Theory, Yes | Science| Smithsonian Magazine">
            <a:extLst>
              <a:ext uri="{FF2B5EF4-FFF2-40B4-BE49-F238E27FC236}">
                <a16:creationId xmlns:a16="http://schemas.microsoft.com/office/drawing/2014/main" id="{E806E3AD-AA04-287F-15CB-3F2ABBFA5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544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128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The Hand Bold</vt:lpstr>
      <vt:lpstr>The Serif Hand Black</vt:lpstr>
      <vt:lpstr>Times New Roman</vt:lpstr>
      <vt:lpstr>SketchyVTI</vt:lpstr>
      <vt:lpstr>Noah &amp; the Ark</vt:lpstr>
      <vt:lpstr>A righteous man</vt:lpstr>
      <vt:lpstr>Noah</vt:lpstr>
      <vt:lpstr>The Earth’s Corruption (v.v.11-12)</vt:lpstr>
      <vt:lpstr>How did noah escape?</vt:lpstr>
      <vt:lpstr>Local or Global?</vt:lpstr>
      <vt:lpstr>Could Noah really have built a ship that big?</vt:lpstr>
      <vt:lpstr>Could Noah really have built a ship that big?</vt:lpstr>
      <vt:lpstr>How Could all the animals fit?</vt:lpstr>
      <vt:lpstr>Noah, preacher of righteousness (2 Pet 2:5)</vt:lpstr>
      <vt:lpstr>Pact and provision: 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Noah &amp; the Flood</dc:title>
  <dc:creator>Chris and Rebekah Crocker</dc:creator>
  <cp:lastModifiedBy>Chris and Rebekah Crocker</cp:lastModifiedBy>
  <cp:revision>8</cp:revision>
  <dcterms:created xsi:type="dcterms:W3CDTF">2024-02-01T16:06:42Z</dcterms:created>
  <dcterms:modified xsi:type="dcterms:W3CDTF">2024-02-04T14:43:36Z</dcterms:modified>
</cp:coreProperties>
</file>